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57"/>
  </p:notesMasterIdLst>
  <p:handoutMasterIdLst>
    <p:handoutMasterId r:id="rId58"/>
  </p:handoutMasterIdLst>
  <p:sldIdLst>
    <p:sldId id="1877" r:id="rId6"/>
    <p:sldId id="1899" r:id="rId7"/>
    <p:sldId id="1879" r:id="rId8"/>
    <p:sldId id="1660" r:id="rId9"/>
    <p:sldId id="1904" r:id="rId10"/>
    <p:sldId id="1900" r:id="rId11"/>
    <p:sldId id="1670" r:id="rId12"/>
    <p:sldId id="1901" r:id="rId13"/>
    <p:sldId id="1902" r:id="rId14"/>
    <p:sldId id="1903" r:id="rId15"/>
    <p:sldId id="1905" r:id="rId16"/>
    <p:sldId id="1906" r:id="rId17"/>
    <p:sldId id="1548" r:id="rId18"/>
    <p:sldId id="1635" r:id="rId19"/>
    <p:sldId id="1523" r:id="rId20"/>
    <p:sldId id="1716" r:id="rId21"/>
    <p:sldId id="1524" r:id="rId22"/>
    <p:sldId id="1802" r:id="rId23"/>
    <p:sldId id="1808" r:id="rId24"/>
    <p:sldId id="1876" r:id="rId25"/>
    <p:sldId id="1809" r:id="rId26"/>
    <p:sldId id="1803" r:id="rId27"/>
    <p:sldId id="1804" r:id="rId28"/>
    <p:sldId id="1893" r:id="rId29"/>
    <p:sldId id="1894" r:id="rId30"/>
    <p:sldId id="1895" r:id="rId31"/>
    <p:sldId id="1530" r:id="rId32"/>
    <p:sldId id="1531" r:id="rId33"/>
    <p:sldId id="1898" r:id="rId34"/>
    <p:sldId id="1663" r:id="rId35"/>
    <p:sldId id="1878" r:id="rId36"/>
    <p:sldId id="1661" r:id="rId37"/>
    <p:sldId id="1880" r:id="rId38"/>
    <p:sldId id="1881" r:id="rId39"/>
    <p:sldId id="1882" r:id="rId40"/>
    <p:sldId id="1883" r:id="rId41"/>
    <p:sldId id="1884" r:id="rId42"/>
    <p:sldId id="1885" r:id="rId43"/>
    <p:sldId id="1886" r:id="rId44"/>
    <p:sldId id="1887" r:id="rId45"/>
    <p:sldId id="1888" r:id="rId46"/>
    <p:sldId id="1889" r:id="rId47"/>
    <p:sldId id="1890" r:id="rId48"/>
    <p:sldId id="1891" r:id="rId49"/>
    <p:sldId id="1892" r:id="rId50"/>
    <p:sldId id="1527" r:id="rId51"/>
    <p:sldId id="1528" r:id="rId52"/>
    <p:sldId id="1529" r:id="rId53"/>
    <p:sldId id="1896" r:id="rId54"/>
    <p:sldId id="1897" r:id="rId55"/>
    <p:sldId id="1532" r:id="rId5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660"/>
            <p14:sldId id="1904"/>
            <p14:sldId id="1900"/>
            <p14:sldId id="1670"/>
            <p14:sldId id="1901"/>
            <p14:sldId id="1902"/>
            <p14:sldId id="1903"/>
            <p14:sldId id="1905"/>
            <p14:sldId id="1906"/>
            <p14:sldId id="1548"/>
            <p14:sldId id="1635"/>
            <p14:sldId id="1523"/>
            <p14:sldId id="1716"/>
            <p14:sldId id="1524"/>
            <p14:sldId id="1802"/>
            <p14:sldId id="1808"/>
            <p14:sldId id="1876"/>
            <p14:sldId id="1809"/>
            <p14:sldId id="1803"/>
            <p14:sldId id="1804"/>
            <p14:sldId id="1893"/>
            <p14:sldId id="1894"/>
            <p14:sldId id="1895"/>
            <p14:sldId id="1530"/>
            <p14:sldId id="1531"/>
            <p14:sldId id="1898"/>
          </p14:sldIdLst>
        </p14:section>
        <p14:section name="Microsoft Ignite Tour Template Dark" id="{F4084540-D66E-4DA8-8D76-A7DDA7587CA9}">
          <p14:sldIdLst>
            <p14:sldId id="1663"/>
            <p14:sldId id="1878"/>
            <p14:sldId id="1661"/>
            <p14:sldId id="1880"/>
            <p14:sldId id="1881"/>
            <p14:sldId id="1882"/>
            <p14:sldId id="1883"/>
            <p14:sldId id="1884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1527"/>
            <p14:sldId id="1528"/>
            <p14:sldId id="1529"/>
            <p14:sldId id="1896"/>
            <p14:sldId id="189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271" autoAdjust="0"/>
  </p:normalViewPr>
  <p:slideViewPr>
    <p:cSldViewPr snapToGrid="0">
      <p:cViewPr>
        <p:scale>
          <a:sx n="110" d="100"/>
          <a:sy n="110" d="100"/>
        </p:scale>
        <p:origin x="372" y="102"/>
      </p:cViewPr>
      <p:guideLst/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690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</a:t>
          </a:r>
          <a:r>
            <a:rPr lang="en-GB" dirty="0" err="1"/>
            <a:t>Center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</a:t>
          </a:r>
          <a:r>
            <a:rPr lang="en-GB" sz="1400" kern="1200" dirty="0" err="1"/>
            <a:t>Center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2/1/2019 11:38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2/1/2019 11:54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48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7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39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9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2/1/2019 11:38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794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2/1/2019 11:38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58098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3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5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49999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47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5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03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98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77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CB5B1-3D40-4389-814A-A3E0AEC8E2FF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88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1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0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2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CB9372-CA2B-44D2-90ED-A4A158EB6F2D}" type="datetime8">
              <a:rPr lang="en-US" smtClean="0">
                <a:solidFill>
                  <a:prstClr val="black"/>
                </a:solidFill>
              </a:rPr>
              <a:t>2/1/2019 11:38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3090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2/1/2019 11:38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2/1/2019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6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3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2/1/2019 11:45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MuSoVidAcq@microsoft.com" TargetMode="External"/><Relationship Id="rId2" Type="http://schemas.openxmlformats.org/officeDocument/2006/relationships/hyperlink" Target="https://microsoft.sharepoint.com/teams/MediaAcquisition/Pages/ContactUs.aspx" TargetMode="External"/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ttyimages.com/creativeimages/royaltyfree" TargetMode="External"/><Relationship Id="rId3" Type="http://schemas.openxmlformats.org/officeDocument/2006/relationships/hyperlink" Target="http://www.microsoft.com/en-us/news" TargetMode="External"/><Relationship Id="rId7" Type="http://schemas.openxmlformats.org/officeDocument/2006/relationships/hyperlink" Target="https://microsoft.sharepoint.com/teams/MediaAcquisition/Pages/knowledgeBase.aspx" TargetMode="External"/><Relationship Id="rId2" Type="http://schemas.openxmlformats.org/officeDocument/2006/relationships/hyperlink" Target="https://microsoft.sharepoint.com/teams/BrandCentral/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hyperlink" Target="https://www.featureddevices.com/" TargetMode="External"/><Relationship Id="rId4" Type="http://schemas.openxmlformats.org/officeDocument/2006/relationships/hyperlink" Target="http://news.xbox.com/media/" TargetMode="External"/><Relationship Id="rId9" Type="http://schemas.openxmlformats.org/officeDocument/2006/relationships/hyperlink" Target="https://microsoft.sharepoint.com/sites/lcaweb/hom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GB" dirty="0"/>
              <a:t>Change policies to enforcement</a:t>
            </a:r>
          </a:p>
          <a:p>
            <a:r>
              <a:rPr lang="en-GB" dirty="0"/>
              <a:t>Add resolution actions</a:t>
            </a:r>
          </a:p>
          <a:p>
            <a:r>
              <a:rPr lang="en-GB" dirty="0"/>
              <a:t>Create new subscriptions already onboarded the right way</a:t>
            </a:r>
          </a:p>
          <a:p>
            <a:pPr lvl="1"/>
            <a:r>
              <a:rPr lang="en-GB" dirty="0"/>
              <a:t>Including creating common resources</a:t>
            </a:r>
          </a:p>
          <a:p>
            <a:endParaRPr lang="en-GB" dirty="0"/>
          </a:p>
          <a:p>
            <a:r>
              <a:rPr lang="en-GB" dirty="0"/>
              <a:t>Policies</a:t>
            </a:r>
          </a:p>
          <a:p>
            <a:r>
              <a:rPr lang="en-GB" dirty="0"/>
              <a:t>Blueprints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GB" dirty="0"/>
              <a:t>Know what your spending &amp; why </a:t>
            </a:r>
          </a:p>
          <a:p>
            <a:r>
              <a:rPr lang="en-GB" dirty="0"/>
              <a:t>Know that only approved resource configurations are applied</a:t>
            </a:r>
          </a:p>
          <a:p>
            <a:r>
              <a:rPr lang="en-GB" dirty="0"/>
              <a:t>Know that you are maintain security</a:t>
            </a:r>
          </a:p>
          <a:p>
            <a:r>
              <a:rPr lang="en-GB" dirty="0"/>
              <a:t>Further improvement!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062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6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D8E15F-B6D3-4D1B-A0AB-9A47C17E0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C5BBA98-1FBF-4895-AADD-AE461D5379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2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49" y="457200"/>
            <a:ext cx="10368533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434988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247775" y="457200"/>
            <a:ext cx="10359008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white"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white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77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 bwMode="white"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white"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054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362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75388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52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6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Taking Back Control with Azure Governance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City-specific walk-in slides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263" y="3506192"/>
            <a:ext cx="11334500" cy="208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92169" indent="-392169"/>
            <a:r>
              <a:rPr lang="en-US" sz="2400" dirty="0"/>
              <a:t>To choose the correct walk-in slide: 	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Go to the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Home</a:t>
            </a:r>
            <a:r>
              <a:rPr lang="en-US" sz="1600" dirty="0">
                <a:latin typeface="+mn-lt"/>
              </a:rPr>
              <a:t> tab.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Click the down arrow next to 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New Slide</a:t>
            </a:r>
            <a:r>
              <a:rPr lang="en-US" sz="1600" dirty="0">
                <a:latin typeface="+mn-lt"/>
              </a:rPr>
              <a:t>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Scroll down on the list of available layouts and choose the layout that matches the desired city;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for example, the layout called “</a:t>
            </a:r>
            <a:r>
              <a:rPr lang="en-US" sz="1600" dirty="0" err="1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Walkin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 - Amsterdam</a:t>
            </a:r>
            <a:r>
              <a:rPr lang="en-US" sz="1600" dirty="0">
                <a:latin typeface="+mn-lt"/>
              </a:rPr>
              <a:t>” if your presentation is to be given in Amsterdam.</a:t>
            </a:r>
          </a:p>
          <a:p>
            <a:pPr marL="336145" indent="-336145">
              <a:buFont typeface="+mj-lt"/>
              <a:buAutoNum type="arabicPeriod"/>
            </a:pPr>
            <a:r>
              <a:rPr lang="en-US" sz="1600" dirty="0">
                <a:latin typeface="+mn-lt"/>
              </a:rPr>
              <a:t>If you’d like to keep the file size down once you have selected your city walk-in, you can go into the master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delete the walk-in slide masters you are not using. Go to the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View</a:t>
            </a:r>
            <a:r>
              <a:rPr lang="en-US" sz="1600" dirty="0">
                <a:latin typeface="+mn-lt"/>
              </a:rPr>
              <a:t>” tab, click on “</a:t>
            </a: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rPr>
              <a:t>Slide master,</a:t>
            </a:r>
            <a:r>
              <a:rPr lang="en-US" sz="1600" dirty="0">
                <a:latin typeface="+mn-lt"/>
              </a:rPr>
              <a:t>” 6 options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from the left, navigate to the master walk-ins, select the masters you are not using, and hit delete.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7C41D-4C41-492C-A663-BC49C4E59311}"/>
              </a:ext>
            </a:extLst>
          </p:cNvPr>
          <p:cNvSpPr/>
          <p:nvPr/>
        </p:nvSpPr>
        <p:spPr>
          <a:xfrm>
            <a:off x="9241460" y="1428750"/>
            <a:ext cx="29505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 template contains specific walk-in slides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each city visited</a:t>
            </a:r>
            <a:b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44805">
                      <a:schemeClr val="tx2"/>
                    </a:gs>
                    <a:gs pos="77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by the Ignite Tour.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52F08-EA97-42C1-AB7C-EDF099B77AC0}"/>
              </a:ext>
            </a:extLst>
          </p:cNvPr>
          <p:cNvGrpSpPr/>
          <p:nvPr/>
        </p:nvGrpSpPr>
        <p:grpSpPr>
          <a:xfrm>
            <a:off x="588263" y="1428750"/>
            <a:ext cx="8524011" cy="1764792"/>
            <a:chOff x="588263" y="1428750"/>
            <a:chExt cx="8524011" cy="17647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C83D9A-1E37-4A71-9C55-D8A2A2C734C2}"/>
                </a:ext>
              </a:extLst>
            </p:cNvPr>
            <p:cNvSpPr/>
            <p:nvPr/>
          </p:nvSpPr>
          <p:spPr bwMode="auto">
            <a:xfrm>
              <a:off x="588263" y="1428750"/>
              <a:ext cx="8524011" cy="17647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FCA651F-23D2-409E-8483-012F386FB806}"/>
                </a:ext>
              </a:extLst>
            </p:cNvPr>
            <p:cNvGrpSpPr/>
            <p:nvPr/>
          </p:nvGrpSpPr>
          <p:grpSpPr>
            <a:xfrm>
              <a:off x="677749" y="1522279"/>
              <a:ext cx="8365802" cy="1608491"/>
              <a:chOff x="1911096" y="2953511"/>
              <a:chExt cx="9226296" cy="177393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D34DB8B-1C59-4E16-B4BE-F325A9D71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2953511"/>
                <a:ext cx="9226296" cy="8869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CA5C82-4FD4-47A1-9143-0E39BDF62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11096" y="3840480"/>
                <a:ext cx="8202168" cy="8869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17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027238"/>
            <a:ext cx="11018520" cy="230832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26572"/>
          </a:xfrm>
        </p:spPr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2204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</a:t>
            </a:r>
            <a:br>
              <a:rPr lang="en-US"/>
            </a:br>
            <a:r>
              <a:rPr lang="en-US"/>
              <a:t>with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39EE8A-236B-45B7-AA3F-3179632EFA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smaller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58CDC-8961-45E2-BDE1-2CFA3B3B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832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i="1" dirty="0"/>
              <a:t>&lt;I</a:t>
            </a:r>
            <a:r>
              <a:rPr lang="en-US" i="1" dirty="0"/>
              <a:t>mage of sprawling Azure Estate&gt;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5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Attention: PLEASE READ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Photography and copyright infringement.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Using imagery from movies, television, music and pop-culture is illegal, unless purchased, licensed or by express written consent from the owner. Please</a:t>
            </a:r>
            <a:r>
              <a:rPr lang="en-US" sz="2353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include unlicensed imagery</a:t>
            </a:r>
            <a:b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in your presentation.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Sessions with questionable imagery </a:t>
            </a:r>
            <a:r>
              <a:rPr lang="en-US" sz="2000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 </a:t>
            </a: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resolved.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speaker will be contacted via email for immediate resolution. If additional costs</a:t>
            </a:r>
            <a:b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are incurred in editing, an I/O Code will be required.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you have any questions regarding your imagery please contact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2"/>
              </a:rPr>
              <a:t>Media Acquisitions </a:t>
            </a:r>
            <a:endParaRPr lang="en-US" sz="2353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Music Sound Video Acquisitions: 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hlinkClick r:id="rId3"/>
              </a:rPr>
              <a:t>MuSoVidAcq@microsoft.com</a:t>
            </a:r>
            <a:r>
              <a:rPr lang="en-US" sz="24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353" b="1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896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The PPT deck and Recording </a:t>
            </a:r>
            <a:r>
              <a:rPr lang="en-US" sz="2000" u="sng" spc="0" dirty="0">
                <a:gradFill>
                  <a:gsLst>
                    <a:gs pos="8442">
                      <a:srgbClr val="FFB900"/>
                    </a:gs>
                    <a:gs pos="36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will not be published</a:t>
            </a:r>
            <a:r>
              <a:rPr lang="en-US" sz="2353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u="sng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until the editing is complete.</a:t>
            </a:r>
            <a:endParaRPr lang="en-US" sz="2353" u="sng" spc="0" dirty="0">
              <a:gradFill>
                <a:gsLst>
                  <a:gs pos="94156">
                    <a:schemeClr val="tx1"/>
                  </a:gs>
                  <a:gs pos="77273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94503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3247">
                      <a:srgbClr val="FFB900"/>
                    </a:gs>
                    <a:gs pos="41000">
                      <a:srgbClr val="FFB90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copyright myths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84200" y="1439774"/>
            <a:ext cx="11022584" cy="5124539"/>
          </a:xfrm>
          <a:prstGeom prst="rect">
            <a:avLst/>
          </a:prstGeom>
        </p:spPr>
        <p:txBody>
          <a:bodyPr wrap="square" lIns="0" tIns="0" rIns="0" bIns="0"/>
          <a:lstStyle>
            <a:lvl1pPr marL="339725" marR="0" indent="-3397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-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3088" marR="0" indent="-233363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85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798513" algn="l"/>
              </a:tabLst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30288" marR="0" indent="-2317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5713" marR="0" indent="-22542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1255713" algn="l"/>
              </a:tabLst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an image is on the Internet/Bing it is in the public domain. 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there is no copyright notice on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don’t profit from the use,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remove the image after notice, I don’t owe any money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the copyright.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alter the image a certain percentage,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use a part of the image, I don’t need permission.</a:t>
            </a:r>
          </a:p>
          <a:p>
            <a:pPr marL="0" indent="0" defTabSz="896350">
              <a:spcBef>
                <a:spcPts val="1800"/>
              </a:spcBef>
              <a:buNone/>
              <a:defRPr/>
            </a:pP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If I only include a hyperlink in my presentation and click it</a:t>
            </a:r>
            <a:b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2800" spc="0" dirty="0">
                <a:gradFill>
                  <a:gsLst>
                    <a:gs pos="94156">
                      <a:schemeClr val="tx1"/>
                    </a:gs>
                    <a:gs pos="77273">
                      <a:schemeClr val="tx1"/>
                    </a:gs>
                  </a:gsLst>
                  <a:lin ang="5400000" scaled="0"/>
                </a:gradFill>
                <a:latin typeface="+mn-lt"/>
              </a:rPr>
              <a:t>to show the image, I don’t need permission.</a:t>
            </a:r>
          </a:p>
        </p:txBody>
      </p:sp>
      <p:sp>
        <p:nvSpPr>
          <p:cNvPr id="6" name="warni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18" y="478943"/>
            <a:ext cx="475688" cy="392599"/>
          </a:xfrm>
          <a:custGeom>
            <a:avLst/>
            <a:gdLst>
              <a:gd name="T0" fmla="*/ 178 w 229"/>
              <a:gd name="T1" fmla="*/ 103 h 189"/>
              <a:gd name="T2" fmla="*/ 229 w 229"/>
              <a:gd name="T3" fmla="*/ 189 h 189"/>
              <a:gd name="T4" fmla="*/ 0 w 229"/>
              <a:gd name="T5" fmla="*/ 189 h 189"/>
              <a:gd name="T6" fmla="*/ 117 w 229"/>
              <a:gd name="T7" fmla="*/ 0 h 189"/>
              <a:gd name="T8" fmla="*/ 178 w 229"/>
              <a:gd name="T9" fmla="*/ 103 h 189"/>
              <a:gd name="T10" fmla="*/ 118 w 229"/>
              <a:gd name="T11" fmla="*/ 53 h 189"/>
              <a:gd name="T12" fmla="*/ 118 w 229"/>
              <a:gd name="T13" fmla="*/ 138 h 189"/>
              <a:gd name="T14" fmla="*/ 118 w 229"/>
              <a:gd name="T15" fmla="*/ 156 h 189"/>
              <a:gd name="T16" fmla="*/ 118 w 229"/>
              <a:gd name="T17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189">
                <a:moveTo>
                  <a:pt x="178" y="103"/>
                </a:moveTo>
                <a:lnTo>
                  <a:pt x="229" y="189"/>
                </a:lnTo>
                <a:lnTo>
                  <a:pt x="0" y="189"/>
                </a:lnTo>
                <a:lnTo>
                  <a:pt x="117" y="0"/>
                </a:lnTo>
                <a:lnTo>
                  <a:pt x="178" y="103"/>
                </a:lnTo>
                <a:moveTo>
                  <a:pt x="118" y="53"/>
                </a:moveTo>
                <a:lnTo>
                  <a:pt x="118" y="138"/>
                </a:lnTo>
                <a:moveTo>
                  <a:pt x="118" y="156"/>
                </a:moveTo>
                <a:lnTo>
                  <a:pt x="118" y="167"/>
                </a:lnTo>
              </a:path>
            </a:pathLst>
          </a:custGeom>
          <a:noFill/>
          <a:ln w="25400" cap="flat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97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for Microsoft employees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84200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SzTx/>
              <a:buNone/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 few great places for imagery</a:t>
            </a:r>
            <a:b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and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Central: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A resource for information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on the Microsoft brand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2"/>
              </a:rPr>
              <a:t>https://microsoft.sharepoint.com/teams/BrandCentral/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News Center</a:t>
            </a:r>
            <a:b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A great place for the latest and greatest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3"/>
              </a:rPr>
              <a:t>www.microsoft.com/en-us/news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Xbox Wire Media Assets library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4"/>
              </a:rPr>
              <a:t>http://news.xbox.com/media/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j-lt"/>
            </a:endParaRP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Featured Devices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PC, tablet and phone hardware imagery and marketing materials 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5"/>
              </a:rPr>
              <a:t>https://www.featureddevices.com/</a:t>
            </a: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</a:p>
          <a:p>
            <a:pPr marL="0" lvl="1" indent="0">
              <a:spcBef>
                <a:spcPts val="1176"/>
              </a:spcBef>
              <a:buNone/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 Resources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</a:rPr>
              <a:t>: Presentation guidelines and PowerPoint templates </a:t>
            </a:r>
            <a:endParaRPr lang="en-US" sz="14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j-lt"/>
                <a:hlinkClick r:id="rId6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30839" y="1442906"/>
            <a:ext cx="5378549" cy="512140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176"/>
              </a:spcAft>
            </a:pPr>
            <a:r>
              <a:rPr lang="en-US" sz="20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Respect intellectual property rights</a:t>
            </a:r>
          </a:p>
          <a:p>
            <a:pPr indent="-236546"/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Photography and graphics used in presentations, for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both internal and external audiences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</a:rPr>
              <a:t>, must be owned by Microsoft or licensed appropriately.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rPr>
              <a:t>Microsoft has agreements in place with several stock providers. Contact Media Acquisitions for more information.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Media Acquisitions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  <a:latin typeface="+mn-lt"/>
              <a:hlinkClick r:id="" action="ppaction://noaction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" action="ppaction://noaction"/>
              </a:rPr>
              <a:t>www.superstock.com/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8"/>
              </a:rPr>
              <a:t>www.gettyimages.com/creativeimages/royaltyfree</a:t>
            </a:r>
            <a:endParaRPr lang="en-US" sz="1600" dirty="0">
              <a:gradFill>
                <a:gsLst>
                  <a:gs pos="5844">
                    <a:schemeClr val="tx1"/>
                  </a:gs>
                  <a:gs pos="34000">
                    <a:schemeClr val="tx1"/>
                  </a:gs>
                </a:gsLst>
                <a:lin ang="5400000" scaled="1"/>
              </a:gradFill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intellectual property theft: Do not use photos or graphics copied from the web</a:t>
            </a:r>
            <a:b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 presentations. When in doubt, consult</a:t>
            </a:r>
            <a:b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</a:t>
            </a:r>
            <a:r>
              <a:rPr lang="en-US" sz="1600" dirty="0">
                <a:gradFill>
                  <a:gsLst>
                    <a:gs pos="5844">
                      <a:schemeClr val="tx1"/>
                    </a:gs>
                    <a:gs pos="34000">
                      <a:schemeClr val="tx1"/>
                    </a:gs>
                  </a:gsLst>
                  <a:lin ang="5400000" scaled="1"/>
                </a:gradFill>
                <a:hlinkClick r:id="rId9"/>
              </a:rPr>
              <a:t>CELA</a:t>
            </a:r>
            <a:r>
              <a:rPr lang="en-US" sz="1600" b="1" dirty="0">
                <a:gradFill>
                  <a:gsLst>
                    <a:gs pos="89610">
                      <a:srgbClr val="FFB900"/>
                    </a:gs>
                    <a:gs pos="70779">
                      <a:srgbClr val="FFB900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4947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4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03827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None/>
                  <a:defRPr/>
                </a:pPr>
                <a:r>
                  <a:rPr lang="en-US" sz="1066" b="1" dirty="0">
                    <a:solidFill>
                      <a:srgbClr val="FFFFFF"/>
                    </a:solidFill>
                    <a:latin typeface="Segoe UI Semilight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1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solidFill>
                    <a:srgbClr val="FFFFFF"/>
                  </a:solidFill>
                  <a:latin typeface="Segoe UI Semilight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1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2</a:t>
              </a:r>
            </a:p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26" dirty="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17" dirty="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lang="en-US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 click the image or shape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Picture…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b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1000" u="sng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rmat Shape…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Size &amp; Properties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 Text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a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Title 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Description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your image or object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Here’s how: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tab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 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Drawing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group, select the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Arrange</a:t>
            </a: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drop-down menu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</a:t>
            </a:r>
            <a:r>
              <a:rPr lang="en-US" sz="1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1163" dirty="0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Additional tips</a:t>
            </a:r>
          </a:p>
          <a:p>
            <a:pPr defTabSz="886022">
              <a:spcBef>
                <a:spcPts val="775"/>
              </a:spcBef>
              <a:buSzPct val="90000"/>
              <a:defRPr/>
            </a:pPr>
            <a:r>
              <a:rPr lang="en-US" sz="1200" dirty="0">
                <a:cs typeface="Segoe UI Semibold" panose="020B0702040204020203" pitchFamily="34" charset="0"/>
              </a:rPr>
              <a:t>Be sure to run the </a:t>
            </a:r>
            <a:r>
              <a:rPr lang="en-US" sz="1200" b="1" dirty="0">
                <a:cs typeface="Segoe UI Semibold" panose="020B0702040204020203" pitchFamily="34" charset="0"/>
              </a:rPr>
              <a:t>Accessibility Checker</a:t>
            </a:r>
            <a:r>
              <a:rPr lang="en-US" sz="1200" dirty="0">
                <a:cs typeface="Segoe UI Semibold" panose="020B0702040204020203" pitchFamily="34" charset="0"/>
              </a:rPr>
              <a:t>! </a:t>
            </a:r>
            <a:r>
              <a:rPr lang="en-US" sz="1200" dirty="0">
                <a:cs typeface="Segoe UI" panose="020B0502040204020203" pitchFamily="34" charset="0"/>
              </a:rPr>
              <a:t>Go to </a:t>
            </a:r>
            <a:r>
              <a:rPr lang="en-US" sz="1200" b="1" dirty="0">
                <a:cs typeface="Segoe UI Semibold" panose="020B0702040204020203" pitchFamily="34" charset="0"/>
              </a:rPr>
              <a:t>File</a:t>
            </a:r>
            <a:r>
              <a:rPr lang="en-US" sz="1200" dirty="0">
                <a:cs typeface="Segoe UI" panose="020B0502040204020203" pitchFamily="34" charset="0"/>
              </a:rPr>
              <a:t>      click the </a:t>
            </a:r>
            <a:r>
              <a:rPr lang="en-US" sz="1200" b="1" dirty="0">
                <a:cs typeface="Segoe UI Semibold" panose="020B0702040204020203" pitchFamily="34" charset="0"/>
              </a:rPr>
              <a:t>Check for Issues </a:t>
            </a:r>
            <a:r>
              <a:rPr lang="en-US" sz="1200" dirty="0">
                <a:cs typeface="Segoe UI" panose="020B0502040204020203" pitchFamily="34" charset="0"/>
              </a:rPr>
              <a:t>drop down menu      click </a:t>
            </a:r>
            <a:r>
              <a:rPr lang="en-US" sz="1200" b="1" dirty="0">
                <a:cs typeface="Segoe UI Semibold" panose="020B0702040204020203" pitchFamily="34" charset="0"/>
              </a:rPr>
              <a:t>Check Accessibility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Videos need to be accessible: </a:t>
            </a:r>
            <a:r>
              <a:rPr lang="en-US" sz="1200" dirty="0"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defTabSz="886022">
              <a:spcBef>
                <a:spcPts val="581"/>
              </a:spcBef>
              <a:buSzPct val="90000"/>
              <a:defRPr/>
            </a:pPr>
            <a:r>
              <a:rPr lang="en-US" sz="1200" b="1" dirty="0">
                <a:cs typeface="Segoe UI Semibold" panose="020B0702040204020203" pitchFamily="34" charset="0"/>
              </a:rPr>
              <a:t>Visit the </a:t>
            </a:r>
            <a:r>
              <a:rPr lang="en-US" sz="1200" b="1" dirty="0"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lang="en-US" sz="1200" b="1" dirty="0">
                <a:cs typeface="Segoe UI Semibold" panose="020B0702040204020203" pitchFamily="34" charset="0"/>
              </a:rPr>
              <a:t> </a:t>
            </a:r>
            <a:r>
              <a:rPr lang="en-US" sz="1200" dirty="0"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 title="Arrow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arow pointing to the right" title="Aarow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86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Looking for icon resources?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1400" dirty="0"/>
              <a:t>Download both from </a:t>
            </a:r>
            <a:r>
              <a:rPr lang="en-US" sz="1400" dirty="0">
                <a:hlinkClick r:id="rId3"/>
              </a:rPr>
              <a:t>Brand Central</a:t>
            </a:r>
            <a:r>
              <a:rPr lang="en-US" sz="1400" dirty="0"/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06456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2399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GB" i="1" dirty="0"/>
              <a:t>Cost</a:t>
            </a:r>
          </a:p>
          <a:p>
            <a:r>
              <a:rPr lang="en-GB" i="1" dirty="0"/>
              <a:t>Security</a:t>
            </a:r>
          </a:p>
          <a:p>
            <a:r>
              <a:rPr lang="en-GB" i="1" dirty="0"/>
              <a:t>Compliance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78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Back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297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80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GB" dirty="0"/>
              <a:t>How much are we spending?</a:t>
            </a:r>
          </a:p>
          <a:p>
            <a:r>
              <a:rPr lang="en-GB" dirty="0"/>
              <a:t>What resources are we using?</a:t>
            </a:r>
          </a:p>
          <a:p>
            <a:r>
              <a:rPr lang="en-GB" dirty="0"/>
              <a:t>What vulnerabilities do we have?</a:t>
            </a:r>
          </a:p>
          <a:p>
            <a:r>
              <a:rPr lang="en-GB" dirty="0"/>
              <a:t>Where do we focus our effort?</a:t>
            </a:r>
            <a:endParaRPr lang="en-US" dirty="0"/>
          </a:p>
          <a:p>
            <a:endParaRPr lang="en-US" dirty="0"/>
          </a:p>
          <a:p>
            <a:r>
              <a:rPr lang="en-US" dirty="0"/>
              <a:t>Cost Management</a:t>
            </a:r>
          </a:p>
          <a:p>
            <a:r>
              <a:rPr lang="en-GB" dirty="0"/>
              <a:t>R</a:t>
            </a:r>
            <a:r>
              <a:rPr lang="en-US" dirty="0" err="1"/>
              <a:t>esource</a:t>
            </a:r>
            <a:r>
              <a:rPr lang="en-US" dirty="0"/>
              <a:t> Graph</a:t>
            </a:r>
          </a:p>
          <a:p>
            <a:r>
              <a:rPr lang="en-GB" dirty="0"/>
              <a:t>A</a:t>
            </a:r>
            <a:r>
              <a:rPr lang="en-US" dirty="0" err="1"/>
              <a:t>zure</a:t>
            </a:r>
            <a:r>
              <a:rPr lang="en-US" dirty="0"/>
              <a:t> Security Centre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6118598"/>
          </a:xfrm>
        </p:spPr>
        <p:txBody>
          <a:bodyPr/>
          <a:lstStyle/>
          <a:p>
            <a:r>
              <a:rPr lang="en-GB" dirty="0"/>
              <a:t>What are subscriptions and resources for</a:t>
            </a:r>
          </a:p>
          <a:p>
            <a:r>
              <a:rPr lang="en-GB" dirty="0"/>
              <a:t>Who has access and at what level</a:t>
            </a:r>
          </a:p>
          <a:p>
            <a:r>
              <a:rPr lang="en-GB" dirty="0"/>
              <a:t>Where do we apply our changes</a:t>
            </a:r>
          </a:p>
          <a:p>
            <a:endParaRPr lang="en-GB" dirty="0"/>
          </a:p>
          <a:p>
            <a:r>
              <a:rPr lang="en-GB" dirty="0"/>
              <a:t>Management Groups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Grouped permissions</a:t>
            </a:r>
          </a:p>
          <a:p>
            <a:r>
              <a:rPr lang="en-GB" dirty="0"/>
              <a:t>Custom Roles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GB" dirty="0"/>
              <a:t>Develop policies</a:t>
            </a:r>
          </a:p>
          <a:p>
            <a:r>
              <a:rPr lang="en-GB" dirty="0"/>
              <a:t>Audit their impact on the estate</a:t>
            </a:r>
          </a:p>
          <a:p>
            <a:r>
              <a:rPr lang="en-GB" dirty="0"/>
              <a:t>Collect data about the estate</a:t>
            </a:r>
          </a:p>
          <a:p>
            <a:r>
              <a:rPr lang="en-GB" dirty="0"/>
              <a:t>Get ready to enforce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Policies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548</TotalTime>
  <Words>3001</Words>
  <Application>Microsoft Office PowerPoint</Application>
  <PresentationFormat>Widescreen</PresentationFormat>
  <Paragraphs>472</Paragraphs>
  <Slides>51</Slides>
  <Notes>43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Taking Back Control with Azure Governance</vt:lpstr>
      <vt:lpstr>Taking Back Control</vt:lpstr>
      <vt:lpstr>Taking Back Control</vt:lpstr>
      <vt:lpstr>Taking Back Control</vt:lpstr>
      <vt:lpstr>Review</vt:lpstr>
      <vt:lpstr>Organise</vt:lpstr>
      <vt:lpstr>Audit</vt:lpstr>
      <vt:lpstr>Enforce</vt:lpstr>
      <vt:lpstr>Review</vt:lpstr>
      <vt:lpstr>Taking Back Control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  <vt:lpstr>PowerPoint Presentation</vt:lpstr>
      <vt:lpstr>City-specific walk-in slides</vt:lpstr>
      <vt:lpstr>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smaller text</vt:lpstr>
      <vt:lpstr>Slide palette info</vt:lpstr>
      <vt:lpstr>Attention: PLEASE READ</vt:lpstr>
      <vt:lpstr>Common copyright myths</vt:lpstr>
      <vt:lpstr>Resources for Microsoft employees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Cogan, Sam (Cambridge)</cp:lastModifiedBy>
  <cp:revision>4</cp:revision>
  <dcterms:created xsi:type="dcterms:W3CDTF">2019-02-01T11:38:45Z</dcterms:created>
  <dcterms:modified xsi:type="dcterms:W3CDTF">2019-02-01T20:47:31Z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